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259F-7EC9-4390-AAB6-AA066C894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383ED-C7CF-40B2-B3F7-DFAA0DD53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22452-B5F9-425E-8874-C3932796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3F9-5B8D-45E4-92E7-BC86EB996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FADDA-69C1-4F67-B3EE-E6295033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737A0-4DC3-48B6-932F-CED17E6B03F0}"/>
              </a:ext>
            </a:extLst>
          </p:cNvPr>
          <p:cNvSpPr/>
          <p:nvPr userDrawn="1"/>
        </p:nvSpPr>
        <p:spPr>
          <a:xfrm rot="5400000">
            <a:off x="-3246437" y="3246437"/>
            <a:ext cx="6858001" cy="365126"/>
          </a:xfrm>
          <a:prstGeom prst="rect">
            <a:avLst/>
          </a:prstGeom>
          <a:solidFill>
            <a:srgbClr val="1A3E6E"/>
          </a:solidFill>
          <a:ln>
            <a:solidFill>
              <a:srgbClr val="1A3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3C7199-47F1-4A3F-87AC-547F4487C396}"/>
              </a:ext>
            </a:extLst>
          </p:cNvPr>
          <p:cNvSpPr/>
          <p:nvPr userDrawn="1"/>
        </p:nvSpPr>
        <p:spPr>
          <a:xfrm>
            <a:off x="0" y="-1"/>
            <a:ext cx="12192000" cy="365126"/>
          </a:xfrm>
          <a:prstGeom prst="rect">
            <a:avLst/>
          </a:prstGeom>
          <a:solidFill>
            <a:srgbClr val="1A3E6E"/>
          </a:solidFill>
          <a:ln>
            <a:solidFill>
              <a:srgbClr val="1A3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0E68BC-65AE-4692-A574-1DC7ACE14BBB}"/>
              </a:ext>
            </a:extLst>
          </p:cNvPr>
          <p:cNvSpPr/>
          <p:nvPr userDrawn="1"/>
        </p:nvSpPr>
        <p:spPr>
          <a:xfrm rot="5400000">
            <a:off x="8580436" y="3246438"/>
            <a:ext cx="6858001" cy="365126"/>
          </a:xfrm>
          <a:prstGeom prst="rect">
            <a:avLst/>
          </a:prstGeom>
          <a:solidFill>
            <a:srgbClr val="1A3E6E"/>
          </a:solidFill>
          <a:ln>
            <a:solidFill>
              <a:srgbClr val="1A3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F67C9C-2BAE-4456-A921-B03078322FB5}"/>
              </a:ext>
            </a:extLst>
          </p:cNvPr>
          <p:cNvSpPr/>
          <p:nvPr userDrawn="1"/>
        </p:nvSpPr>
        <p:spPr>
          <a:xfrm>
            <a:off x="0" y="6492875"/>
            <a:ext cx="12192000" cy="370756"/>
          </a:xfrm>
          <a:prstGeom prst="rect">
            <a:avLst/>
          </a:prstGeom>
          <a:solidFill>
            <a:srgbClr val="1A3E6E"/>
          </a:solidFill>
          <a:ln>
            <a:solidFill>
              <a:srgbClr val="1A3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AAEC-1BC5-42CE-B650-49E92952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DB194-7B10-4158-92FD-EC15DA30A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2210-C246-46B2-8B7A-99CEFA41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4434C-C7EA-4EF9-BD60-85A9E053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852B-4051-442F-9EB7-6A3F84FB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6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2D96AF-77E5-4A7C-A030-4BDB9869C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397E8-92DF-4E9C-A920-5D6BF74D3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D05A9-1586-4746-ADDA-8B8CD249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D09C7-DAAD-49CB-BDA6-634EF09C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E7F9-47F6-4ABF-A72F-227D9120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89F2-A620-41C2-B2F5-F765B7A3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11F78-E6F7-4BCA-95C5-AFBCB2930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F6132-5942-4F49-8A67-C784446E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85155-7138-468F-A1E5-941FCE7D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2008A-3223-4845-8F64-B1E63F59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B51D-6F56-45E7-B6AF-AED24F50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12C04-DCF4-47EA-B45C-4E52743BB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F5516-1D84-4C24-81B4-E2BBABAD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ACF11-3BBC-468A-9EBC-C422B6E2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4F22A-724F-47B0-9BD0-1D344AE9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0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6E8B-DF99-44D8-B81B-7E43D1B8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3B678-DC4D-4D56-95DA-EEEFA98A6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61B24-0AAC-4D14-8E73-555266947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A68A7-48A4-4531-947B-7F6F50BC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8807-7CBF-434D-8E41-6E551075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735A2-DDE0-4A56-A68D-B9F1D3C4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0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2C78-2FF9-4153-91E3-AF31A072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296C2-F487-46BB-898A-41DB404EE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E9D82-EDD9-41D6-9742-16DE68C0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7E52F-1A3E-4D83-85DB-B9213240A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93B72-8E7E-4061-9614-BDEBCFBAE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99D9F-C8F4-419C-B4BC-6A292AC1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EC5A9-9746-4FDF-94C2-F9F3C960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40699-9FA3-4B6D-BB01-899C1E91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17CB-745C-44E3-8238-C6FF8695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77AA7-5597-4F1C-89C1-8FBA0D85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70E6D-DD64-4952-9E94-B99AB494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8EF3B-2A2E-4728-B092-745B479E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5AD5A-AE85-44FC-9AB7-6EDA801F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338C3-D61C-40BF-85CD-46CD385E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4A91D-90E3-4168-9FBF-FBE22A05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F8E5-0B2A-4A70-B290-AB4EB6EE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F4C6B-AAE2-4C87-97C1-096440D49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583D5-D3BE-42AE-934A-DF7B95297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3F9DE-4496-40C3-A1BB-4ACA87AF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EC36D-E3EA-4E38-B319-2C974826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46A72-082D-499A-AC3B-F134F39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EFB7-D086-414F-B0C6-5E32CE82B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CBB134-4B4D-4CDA-93B6-88BE3BF4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FFE72-B4E1-4F06-8345-AE5FD7E60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C708E-8C60-4A00-BEB6-4647952C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B652F-82BC-4547-97E6-52766E47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10272-3409-41E6-A04C-C3C3ABA8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3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E3ED70-A4BE-4BE5-8F46-6C8D96A9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5F58C-8BCF-4D15-8C10-4D578274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7112-9614-44A6-B53E-AC4860FB4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4D72-13CB-4C7D-A055-2883546C816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A4116-205E-46E4-9D70-72FB46794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5C57A-F763-4BE4-9BF7-17C0184B1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4C68-F24F-42B4-91B1-78FC9548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8">
            <a:extLst>
              <a:ext uri="{FF2B5EF4-FFF2-40B4-BE49-F238E27FC236}">
                <a16:creationId xmlns:a16="http://schemas.microsoft.com/office/drawing/2014/main" id="{E0A85AED-288A-40DB-909E-65016B711B9F}"/>
              </a:ext>
            </a:extLst>
          </p:cNvPr>
          <p:cNvSpPr/>
          <p:nvPr/>
        </p:nvSpPr>
        <p:spPr bwMode="auto">
          <a:xfrm>
            <a:off x="521843" y="1489899"/>
            <a:ext cx="5416143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0188" indent="-230188" eaLnBrk="0" hangingPunct="0">
              <a:spcBef>
                <a:spcPct val="20000"/>
              </a:spcBef>
              <a:buChar char="•"/>
              <a:defRPr sz="20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en-US" altLang="en-US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en-US" alt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 name, picture, and brief description: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</a:pPr>
            <a:r>
              <a:rPr lang="en-US" altLang="en-US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 concise overview of the evaluated technology. 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en-US" alt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problem do you solve?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</a:pPr>
            <a:r>
              <a:rPr lang="en-US" altLang="en-US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identifying the specific problem or challenge faced by the Warfighter (military personnel or units). 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25">
            <a:extLst>
              <a:ext uri="{FF2B5EF4-FFF2-40B4-BE49-F238E27FC236}">
                <a16:creationId xmlns:a16="http://schemas.microsoft.com/office/drawing/2014/main" id="{3CAE5661-9F7F-45D9-AF58-4BC634B7C5A6}"/>
              </a:ext>
            </a:extLst>
          </p:cNvPr>
          <p:cNvSpPr/>
          <p:nvPr/>
        </p:nvSpPr>
        <p:spPr bwMode="auto">
          <a:xfrm>
            <a:off x="6282563" y="1489899"/>
            <a:ext cx="5434731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Specifics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0"/>
              </a:spcBef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solve the problem?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of how the technology proposed in the quad chart addresses the identified problem. 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you?  What makes you different from the competition? 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 Selling Proposition (USP)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2">
            <a:extLst>
              <a:ext uri="{FF2B5EF4-FFF2-40B4-BE49-F238E27FC236}">
                <a16:creationId xmlns:a16="http://schemas.microsoft.com/office/drawing/2014/main" id="{3F15E26E-21DF-460A-A7CB-BD6DC5B2FAE4}"/>
              </a:ext>
            </a:extLst>
          </p:cNvPr>
          <p:cNvSpPr/>
          <p:nvPr/>
        </p:nvSpPr>
        <p:spPr bwMode="auto">
          <a:xfrm>
            <a:off x="6102196" y="3754495"/>
            <a:ext cx="5760720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3363" indent="-233363" eaLnBrk="0" hangingPunct="0">
              <a:spcBef>
                <a:spcPct val="20000"/>
              </a:spcBef>
              <a:buChar char="•"/>
              <a:tabLst>
                <a:tab pos="1314450" algn="dec"/>
                <a:tab pos="2001838" algn="dec"/>
                <a:tab pos="2689225" algn="dec"/>
              </a:tabLst>
              <a:defRPr sz="2000" b="1">
                <a:solidFill>
                  <a:srgbClr val="000099"/>
                </a:solidFill>
                <a:latin typeface="Arial" charset="0"/>
              </a:defRPr>
            </a:lvl1pPr>
            <a:lvl2pPr marL="119063" indent="-119063" eaLnBrk="0" hangingPunct="0">
              <a:spcBef>
                <a:spcPct val="20000"/>
              </a:spcBef>
              <a:buChar char="–"/>
              <a:tabLst>
                <a:tab pos="1314450" algn="dec"/>
                <a:tab pos="2001838" algn="dec"/>
                <a:tab pos="2689225" algn="dec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itchFamily="18" charset="0"/>
              <a:buChar char="−"/>
              <a:tabLst>
                <a:tab pos="1314450" algn="dec"/>
                <a:tab pos="2001838" algn="dec"/>
                <a:tab pos="2689225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314450" algn="dec"/>
                <a:tab pos="2001838" algn="dec"/>
                <a:tab pos="2689225" algn="dec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None/>
            </a:pPr>
            <a:r>
              <a:rPr lang="en-US" alt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endParaRPr lang="en-US" altLang="en-US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en-US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r>
              <a:rPr lang="en-US" alt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End-user payoff/expected operational value/new capability: </a:t>
            </a:r>
            <a:r>
              <a:rPr lang="en-US" alt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 outcomes or benefits that end-users, typically the Warfighter, would gain from employing the proposed technology.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spcBef>
                <a:spcPct val="0"/>
              </a:spcBef>
              <a:buNone/>
              <a:defRPr/>
            </a:pPr>
            <a:r>
              <a:rPr lang="en-US" alt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ual-Use (Commercial / Military) applications</a:t>
            </a:r>
            <a:r>
              <a:rPr lang="en-US" alt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technology solution: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Technology’s potential applications beyond the military domain in both commercial and military contexts.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8">
            <a:extLst>
              <a:ext uri="{FF2B5EF4-FFF2-40B4-BE49-F238E27FC236}">
                <a16:creationId xmlns:a16="http://schemas.microsoft.com/office/drawing/2014/main" id="{066C2FBC-18E8-48F7-9997-93A90E1B953B}"/>
              </a:ext>
            </a:extLst>
          </p:cNvPr>
          <p:cNvSpPr/>
          <p:nvPr/>
        </p:nvSpPr>
        <p:spPr bwMode="auto">
          <a:xfrm>
            <a:off x="521843" y="3779888"/>
            <a:ext cx="5525808" cy="27392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14300" indent="-114300" algn="ctr"/>
            <a:r>
              <a:rPr lang="en-US" alt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and Technical Approach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Readiness Level (TRL):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TRL scale ranges from 1-9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Readiness Level (MRL):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MRL scale ranges from 1-10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of your Solution?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impact of the proposed technology on addressing the identified problem.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Technical Approach?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employed in developing the technology.</a:t>
            </a:r>
          </a:p>
          <a:p>
            <a:pPr marL="171450" indent="-171450">
              <a:buFontTx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5B6199-BA5B-45B9-9B7F-1ED4256E6221}"/>
              </a:ext>
            </a:extLst>
          </p:cNvPr>
          <p:cNvCxnSpPr>
            <a:cxnSpLocks/>
          </p:cNvCxnSpPr>
          <p:nvPr/>
        </p:nvCxnSpPr>
        <p:spPr>
          <a:xfrm>
            <a:off x="6083609" y="1385396"/>
            <a:ext cx="0" cy="5133703"/>
          </a:xfrm>
          <a:prstGeom prst="line">
            <a:avLst/>
          </a:prstGeom>
          <a:ln>
            <a:solidFill>
              <a:srgbClr val="1A3E6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50FA99-C7D9-44CE-B9EC-1F617F9CA998}"/>
              </a:ext>
            </a:extLst>
          </p:cNvPr>
          <p:cNvCxnSpPr>
            <a:cxnSpLocks/>
          </p:cNvCxnSpPr>
          <p:nvPr/>
        </p:nvCxnSpPr>
        <p:spPr>
          <a:xfrm flipH="1">
            <a:off x="358848" y="3671397"/>
            <a:ext cx="11521440" cy="0"/>
          </a:xfrm>
          <a:prstGeom prst="line">
            <a:avLst/>
          </a:prstGeom>
          <a:ln>
            <a:solidFill>
              <a:srgbClr val="1A3E6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F2CCAB-06F1-47B1-95E3-3DCF5E977CF0}"/>
              </a:ext>
            </a:extLst>
          </p:cNvPr>
          <p:cNvCxnSpPr>
            <a:cxnSpLocks/>
          </p:cNvCxnSpPr>
          <p:nvPr/>
        </p:nvCxnSpPr>
        <p:spPr>
          <a:xfrm flipH="1">
            <a:off x="322889" y="1385396"/>
            <a:ext cx="11521440" cy="0"/>
          </a:xfrm>
          <a:prstGeom prst="line">
            <a:avLst/>
          </a:prstGeom>
          <a:ln>
            <a:solidFill>
              <a:srgbClr val="1A3E6E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21D89F7-5B62-4848-9435-4DE47FCF0370}"/>
              </a:ext>
            </a:extLst>
          </p:cNvPr>
          <p:cNvCxnSpPr>
            <a:cxnSpLocks/>
          </p:cNvCxnSpPr>
          <p:nvPr/>
        </p:nvCxnSpPr>
        <p:spPr>
          <a:xfrm flipH="1">
            <a:off x="358848" y="1320081"/>
            <a:ext cx="11485481" cy="0"/>
          </a:xfrm>
          <a:prstGeom prst="line">
            <a:avLst/>
          </a:prstGeom>
          <a:ln w="19050">
            <a:solidFill>
              <a:srgbClr val="D02127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EEBAA119-516F-4DA7-A356-DEE1BA2A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43" y="458790"/>
            <a:ext cx="1550535" cy="807403"/>
          </a:xfrm>
          <a:prstGeom prst="rect">
            <a:avLst/>
          </a:prstGeom>
        </p:spPr>
      </p:pic>
      <p:sp>
        <p:nvSpPr>
          <p:cNvPr id="20" name="Title 17">
            <a:extLst>
              <a:ext uri="{FF2B5EF4-FFF2-40B4-BE49-F238E27FC236}">
                <a16:creationId xmlns:a16="http://schemas.microsoft.com/office/drawing/2014/main" id="{EE25703B-0D76-4EDB-9A80-AFE35C9B494C}"/>
              </a:ext>
            </a:extLst>
          </p:cNvPr>
          <p:cNvSpPr txBox="1">
            <a:spLocks/>
          </p:cNvSpPr>
          <p:nvPr/>
        </p:nvSpPr>
        <p:spPr>
          <a:xfrm>
            <a:off x="3636814" y="313409"/>
            <a:ext cx="4918367" cy="102870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SCOUT CARD: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Capability Name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7A475C-C9B5-43AF-ACB0-90C455D9579F}"/>
              </a:ext>
            </a:extLst>
          </p:cNvPr>
          <p:cNvSpPr>
            <a:spLocks/>
          </p:cNvSpPr>
          <p:nvPr/>
        </p:nvSpPr>
        <p:spPr>
          <a:xfrm>
            <a:off x="7931986" y="406792"/>
            <a:ext cx="1758770" cy="732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301"/>
              </a:spcBef>
              <a:defRPr/>
            </a:pPr>
            <a:r>
              <a:rPr lang="en-US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Logo</a:t>
            </a: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7FD44A-0678-4859-B210-47DBCCA94A85}"/>
              </a:ext>
            </a:extLst>
          </p:cNvPr>
          <p:cNvSpPr>
            <a:spLocks/>
          </p:cNvSpPr>
          <p:nvPr/>
        </p:nvSpPr>
        <p:spPr>
          <a:xfrm>
            <a:off x="9822731" y="406792"/>
            <a:ext cx="1991805" cy="901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301"/>
              </a:spcBef>
              <a:defRPr/>
            </a:pPr>
            <a:r>
              <a:rPr lang="en-US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Company</a:t>
            </a:r>
          </a:p>
          <a:p>
            <a:pPr marL="0" lvl="1" algn="ctr">
              <a:lnSpc>
                <a:spcPct val="85000"/>
              </a:lnSpc>
              <a:spcBef>
                <a:spcPts val="301"/>
              </a:spcBef>
              <a:defRPr/>
            </a:pPr>
            <a:r>
              <a:rPr lang="en-US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POC: name/phone/email</a:t>
            </a: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5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C58DE3E083A40B607E54A12001FBF" ma:contentTypeVersion="13" ma:contentTypeDescription="Create a new document." ma:contentTypeScope="" ma:versionID="afb6eef1873ddcd298b18549f94faf32">
  <xsd:schema xmlns:xsd="http://www.w3.org/2001/XMLSchema" xmlns:xs="http://www.w3.org/2001/XMLSchema" xmlns:p="http://schemas.microsoft.com/office/2006/metadata/properties" xmlns:ns2="2ded4fee-5978-4dc9-84d3-e5fe4f4eb0a0" xmlns:ns3="2f6ce1d4-4367-4604-a163-a5d6378e16b4" targetNamespace="http://schemas.microsoft.com/office/2006/metadata/properties" ma:root="true" ma:fieldsID="904f04fbe4aa859faca3d65b66d9312a" ns2:_="" ns3:_="">
    <xsd:import namespace="2ded4fee-5978-4dc9-84d3-e5fe4f4eb0a0"/>
    <xsd:import namespace="2f6ce1d4-4367-4604-a163-a5d6378e16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d4fee-5978-4dc9-84d3-e5fe4f4eb0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81c7229-54c7-4046-8dbd-e53ecf138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ce1d4-4367-4604-a163-a5d6378e16b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c9b353d-bd08-4439-b808-034a222bd3ab}" ma:internalName="TaxCatchAll" ma:showField="CatchAllData" ma:web="2f6ce1d4-4367-4604-a163-a5d6378e16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6ce1d4-4367-4604-a163-a5d6378e16b4"/>
    <lcf76f155ced4ddcb4097134ff3c332f xmlns="2ded4fee-5978-4dc9-84d3-e5fe4f4eb0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9BE20D-1302-426D-BD90-C6422FDCB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d4fee-5978-4dc9-84d3-e5fe4f4eb0a0"/>
    <ds:schemaRef ds:uri="2f6ce1d4-4367-4604-a163-a5d6378e16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E84DA9-4D4D-4C2F-890C-EF4C6FBC31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09C25-7724-48A2-A073-39A98C3CEC4F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2ded4fee-5978-4dc9-84d3-e5fe4f4eb0a0"/>
    <ds:schemaRef ds:uri="http://purl.org/dc/dcmitype/"/>
    <ds:schemaRef ds:uri="http://schemas.microsoft.com/office/infopath/2007/PartnerControls"/>
    <ds:schemaRef ds:uri="2f6ce1d4-4367-4604-a163-a5d6378e16b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Jaycie Beam</dc:creator>
  <cp:lastModifiedBy>Jaycie Beam</cp:lastModifiedBy>
  <cp:revision>1</cp:revision>
  <dcterms:created xsi:type="dcterms:W3CDTF">2025-05-14T12:49:16Z</dcterms:created>
  <dcterms:modified xsi:type="dcterms:W3CDTF">2025-05-14T12:53:41Z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0x0101008C5C58DE3E083A40B607E54A12001FBF</vt:lpwstr>
  </property>
</Properties>
</file>