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6259F-7EC9-4390-AAB6-AA066C894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A383ED-C7CF-40B2-B3F7-DFAA0DD53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22452-B5F9-425E-8874-C3932796B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4D72-13CB-4C7D-A055-2883546C816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EC3F9-5B8D-45E4-92E7-BC86EB996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FADDA-69C1-4F67-B3EE-E6295033A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4C68-F24F-42B4-91B1-78FC95489F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7737A0-4DC3-48B6-932F-CED17E6B03F0}"/>
              </a:ext>
            </a:extLst>
          </p:cNvPr>
          <p:cNvSpPr/>
          <p:nvPr userDrawn="1"/>
        </p:nvSpPr>
        <p:spPr>
          <a:xfrm rot="5400000">
            <a:off x="-3246437" y="3246437"/>
            <a:ext cx="6858001" cy="365126"/>
          </a:xfrm>
          <a:prstGeom prst="rect">
            <a:avLst/>
          </a:prstGeom>
          <a:solidFill>
            <a:srgbClr val="1A3E6E"/>
          </a:solidFill>
          <a:ln>
            <a:solidFill>
              <a:srgbClr val="1A3E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3C7199-47F1-4A3F-87AC-547F4487C396}"/>
              </a:ext>
            </a:extLst>
          </p:cNvPr>
          <p:cNvSpPr/>
          <p:nvPr userDrawn="1"/>
        </p:nvSpPr>
        <p:spPr>
          <a:xfrm>
            <a:off x="0" y="-1"/>
            <a:ext cx="12192000" cy="365126"/>
          </a:xfrm>
          <a:prstGeom prst="rect">
            <a:avLst/>
          </a:prstGeom>
          <a:solidFill>
            <a:srgbClr val="1A3E6E"/>
          </a:solidFill>
          <a:ln>
            <a:solidFill>
              <a:srgbClr val="1A3E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00E68BC-65AE-4692-A574-1DC7ACE14BBB}"/>
              </a:ext>
            </a:extLst>
          </p:cNvPr>
          <p:cNvSpPr/>
          <p:nvPr userDrawn="1"/>
        </p:nvSpPr>
        <p:spPr>
          <a:xfrm rot="5400000">
            <a:off x="8580436" y="3246438"/>
            <a:ext cx="6858001" cy="365126"/>
          </a:xfrm>
          <a:prstGeom prst="rect">
            <a:avLst/>
          </a:prstGeom>
          <a:solidFill>
            <a:srgbClr val="1A3E6E"/>
          </a:solidFill>
          <a:ln>
            <a:solidFill>
              <a:srgbClr val="1A3E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CF67C9C-2BAE-4456-A921-B03078322FB5}"/>
              </a:ext>
            </a:extLst>
          </p:cNvPr>
          <p:cNvSpPr/>
          <p:nvPr userDrawn="1"/>
        </p:nvSpPr>
        <p:spPr>
          <a:xfrm>
            <a:off x="0" y="6492875"/>
            <a:ext cx="12192000" cy="370756"/>
          </a:xfrm>
          <a:prstGeom prst="rect">
            <a:avLst/>
          </a:prstGeom>
          <a:solidFill>
            <a:srgbClr val="1A3E6E"/>
          </a:solidFill>
          <a:ln>
            <a:solidFill>
              <a:srgbClr val="1A3E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9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7AAEC-1BC5-42CE-B650-49E929527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2DB194-7B10-4158-92FD-EC15DA30A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52210-C246-46B2-8B7A-99CEFA414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4D72-13CB-4C7D-A055-2883546C816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4434C-C7EA-4EF9-BD60-85A9E0539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4852B-4051-442F-9EB7-6A3F84FBB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4C68-F24F-42B4-91B1-78FC95489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6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2D96AF-77E5-4A7C-A030-4BDB9869C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B397E8-92DF-4E9C-A920-5D6BF74D3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D05A9-1586-4746-ADDA-8B8CD2496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4D72-13CB-4C7D-A055-2883546C816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D09C7-DAAD-49CB-BDA6-634EF09CF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3E7F9-47F6-4ABF-A72F-227D9120C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4C68-F24F-42B4-91B1-78FC95489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2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C89F2-A620-41C2-B2F5-F765B7A30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11F78-E6F7-4BCA-95C5-AFBCB2930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F6132-5942-4F49-8A67-C784446E4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4D72-13CB-4C7D-A055-2883546C816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85155-7138-468F-A1E5-941FCE7DB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2008A-3223-4845-8F64-B1E63F590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4C68-F24F-42B4-91B1-78FC95489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7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CB51D-6F56-45E7-B6AF-AED24F502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12C04-DCF4-47EA-B45C-4E52743BB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F5516-1D84-4C24-81B4-E2BBABAD4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4D72-13CB-4C7D-A055-2883546C816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ACF11-3BBC-468A-9EBC-C422B6E21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4F22A-724F-47B0-9BD0-1D344AE95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4C68-F24F-42B4-91B1-78FC95489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03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F6E8B-DF99-44D8-B81B-7E43D1B8A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3B678-DC4D-4D56-95DA-EEEFA98A6C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61B24-0AAC-4D14-8E73-555266947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A68A7-48A4-4531-947B-7F6F50BCC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4D72-13CB-4C7D-A055-2883546C816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C58807-7CBF-434D-8E41-6E5510750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735A2-DDE0-4A56-A68D-B9F1D3C4C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4C68-F24F-42B4-91B1-78FC95489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0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C2C78-2FF9-4153-91E3-AF31A0727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296C2-F487-46BB-898A-41DB404EE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7E9D82-EDD9-41D6-9742-16DE68C08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57E52F-1A3E-4D83-85DB-B9213240A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693B72-8E7E-4061-9614-BDEBCFBAE1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899D9F-C8F4-419C-B4BC-6A292AC15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4D72-13CB-4C7D-A055-2883546C816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9EC5A9-9746-4FDF-94C2-F9F3C9606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E40699-9FA3-4B6D-BB01-899C1E918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4C68-F24F-42B4-91B1-78FC95489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61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817CB-745C-44E3-8238-C6FF86959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477AA7-5597-4F1C-89C1-8FBA0D85D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4D72-13CB-4C7D-A055-2883546C816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E70E6D-DD64-4952-9E94-B99AB4949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D8EF3B-2A2E-4728-B092-745B479ED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4C68-F24F-42B4-91B1-78FC95489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2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35AD5A-AE85-44FC-9AB7-6EDA801F7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4D72-13CB-4C7D-A055-2883546C816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8338C3-D61C-40BF-85CD-46CD385EF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44A91D-90E3-4168-9FBF-FBE22A05D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4C68-F24F-42B4-91B1-78FC95489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1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F8E5-0B2A-4A70-B290-AB4EB6EEC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F4C6B-AAE2-4C87-97C1-096440D49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C583D5-D3BE-42AE-934A-DF7B95297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23F9DE-4496-40C3-A1BB-4ACA87AFF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4D72-13CB-4C7D-A055-2883546C816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5EC36D-E3EA-4E38-B319-2C9748269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46A72-082D-499A-AC3B-F134F39EC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4C68-F24F-42B4-91B1-78FC95489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24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DEFB7-D086-414F-B0C6-5E32CE82B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CBB134-4B4D-4CDA-93B6-88BE3BF46F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0FFE72-B4E1-4F06-8345-AE5FD7E60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2C708E-8C60-4A00-BEB6-4647952C1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4D72-13CB-4C7D-A055-2883546C816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EB652F-82BC-4547-97E6-52766E47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10272-3409-41E6-A04C-C3C3ABA85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4C68-F24F-42B4-91B1-78FC95489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3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E3ED70-A4BE-4BE5-8F46-6C8D96A95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5F58C-8BCF-4D15-8C10-4D578274F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67112-9614-44A6-B53E-AC4860FB49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94D72-13CB-4C7D-A055-2883546C816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A4116-205E-46E4-9D70-72FB46794B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5C57A-F763-4BE4-9BF7-17C0184B1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44C68-F24F-42B4-91B1-78FC95489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33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8">
            <a:extLst>
              <a:ext uri="{FF2B5EF4-FFF2-40B4-BE49-F238E27FC236}">
                <a16:creationId xmlns:a16="http://schemas.microsoft.com/office/drawing/2014/main" id="{E0A85AED-288A-40DB-909E-65016B711B9F}"/>
              </a:ext>
            </a:extLst>
          </p:cNvPr>
          <p:cNvSpPr/>
          <p:nvPr/>
        </p:nvSpPr>
        <p:spPr bwMode="auto">
          <a:xfrm>
            <a:off x="521843" y="1489899"/>
            <a:ext cx="5416143" cy="21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30188" indent="-230188" eaLnBrk="0" hangingPunct="0">
              <a:spcBef>
                <a:spcPct val="20000"/>
              </a:spcBef>
              <a:buChar char="•"/>
              <a:defRPr sz="2000" b="1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00"/>
              </a:buClr>
              <a:buFontTx/>
              <a:buNone/>
            </a:pPr>
            <a:r>
              <a:rPr lang="en-US" altLang="en-US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endParaRPr lang="en-US" altLang="en-US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800000"/>
              </a:buClr>
              <a:buFontTx/>
              <a:buNone/>
            </a:pPr>
            <a:endParaRPr lang="en-US" altLang="en-US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800000"/>
              </a:buClr>
              <a:buFontTx/>
              <a:buNone/>
            </a:pPr>
            <a:r>
              <a:rPr lang="en-US" altLang="en-US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Technology name, picture, and brief description:</a:t>
            </a:r>
          </a:p>
          <a:p>
            <a:pPr eaLnBrk="1" hangingPunct="1">
              <a:spcBef>
                <a:spcPct val="0"/>
              </a:spcBef>
              <a:buClr>
                <a:srgbClr val="800000"/>
              </a:buClr>
            </a:pPr>
            <a:r>
              <a:rPr lang="en-US" altLang="en-US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 a concise overview of the evaluated technology. </a:t>
            </a:r>
          </a:p>
          <a:p>
            <a:pPr eaLnBrk="1" hangingPunct="1">
              <a:spcBef>
                <a:spcPct val="0"/>
              </a:spcBef>
              <a:buClr>
                <a:srgbClr val="800000"/>
              </a:buClr>
              <a:buFontTx/>
              <a:buNone/>
            </a:pPr>
            <a:endParaRPr lang="en-US" altLang="en-US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800000"/>
              </a:buClr>
              <a:buFontTx/>
              <a:buNone/>
            </a:pPr>
            <a:r>
              <a:rPr lang="en-US" altLang="en-US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problem do you solve?</a:t>
            </a:r>
          </a:p>
          <a:p>
            <a:pPr eaLnBrk="1" hangingPunct="1">
              <a:spcBef>
                <a:spcPct val="0"/>
              </a:spcBef>
              <a:buClr>
                <a:srgbClr val="800000"/>
              </a:buClr>
            </a:pPr>
            <a:r>
              <a:rPr lang="en-US" altLang="en-US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on identifying the specific problem or challenge faced by the Warfighter (military personnel or units). </a:t>
            </a:r>
          </a:p>
          <a:p>
            <a:pPr eaLnBrk="1" hangingPunct="1">
              <a:spcBef>
                <a:spcPct val="0"/>
              </a:spcBef>
              <a:buClr>
                <a:srgbClr val="800000"/>
              </a:buClr>
              <a:buFontTx/>
              <a:buNone/>
            </a:pPr>
            <a:endParaRPr lang="en-US" altLang="en-US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25">
            <a:extLst>
              <a:ext uri="{FF2B5EF4-FFF2-40B4-BE49-F238E27FC236}">
                <a16:creationId xmlns:a16="http://schemas.microsoft.com/office/drawing/2014/main" id="{3CAE5661-9F7F-45D9-AF58-4BC634B7C5A6}"/>
              </a:ext>
            </a:extLst>
          </p:cNvPr>
          <p:cNvSpPr/>
          <p:nvPr/>
        </p:nvSpPr>
        <p:spPr bwMode="auto">
          <a:xfrm>
            <a:off x="6282563" y="1489899"/>
            <a:ext cx="5434731" cy="210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>
              <a:lnSpc>
                <a:spcPct val="85000"/>
              </a:lnSpc>
              <a:spcBef>
                <a:spcPts val="300"/>
              </a:spcBef>
              <a:defRPr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Specifics</a:t>
            </a:r>
            <a:endParaRPr 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>
              <a:lnSpc>
                <a:spcPct val="85000"/>
              </a:lnSpc>
              <a:spcBef>
                <a:spcPts val="300"/>
              </a:spcBef>
              <a:defRPr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>
              <a:lnSpc>
                <a:spcPct val="85000"/>
              </a:lnSpc>
              <a:spcBef>
                <a:spcPts val="300"/>
              </a:spcBef>
              <a:defRPr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 you solve the problem?</a:t>
            </a:r>
          </a:p>
          <a:p>
            <a:pPr marL="171450" lvl="1" indent="-171450">
              <a:lnSpc>
                <a:spcPct val="85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Details of how the technology proposed in the quad chart addresses the identified problem. </a:t>
            </a:r>
          </a:p>
          <a:p>
            <a:pPr marL="171450" lvl="1" indent="-171450">
              <a:lnSpc>
                <a:spcPct val="85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endParaRPr 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>
              <a:lnSpc>
                <a:spcPct val="85000"/>
              </a:lnSpc>
              <a:spcBef>
                <a:spcPts val="300"/>
              </a:spcBef>
              <a:defRPr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you?  What makes you different from the competition? </a:t>
            </a:r>
          </a:p>
          <a:p>
            <a:pPr marL="171450" lvl="1" indent="-171450">
              <a:lnSpc>
                <a:spcPct val="85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Unique Selling Proposition (USP)</a:t>
            </a:r>
          </a:p>
          <a:p>
            <a:pPr marL="171450" lvl="1" indent="-171450">
              <a:lnSpc>
                <a:spcPct val="85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82">
            <a:extLst>
              <a:ext uri="{FF2B5EF4-FFF2-40B4-BE49-F238E27FC236}">
                <a16:creationId xmlns:a16="http://schemas.microsoft.com/office/drawing/2014/main" id="{3F15E26E-21DF-460A-A7CB-BD6DC5B2FAE4}"/>
              </a:ext>
            </a:extLst>
          </p:cNvPr>
          <p:cNvSpPr/>
          <p:nvPr/>
        </p:nvSpPr>
        <p:spPr bwMode="auto">
          <a:xfrm>
            <a:off x="6102196" y="3754495"/>
            <a:ext cx="5760720" cy="21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33363" indent="-233363" eaLnBrk="0" hangingPunct="0">
              <a:spcBef>
                <a:spcPct val="20000"/>
              </a:spcBef>
              <a:buChar char="•"/>
              <a:tabLst>
                <a:tab pos="1314450" algn="dec"/>
                <a:tab pos="2001838" algn="dec"/>
                <a:tab pos="2689225" algn="dec"/>
              </a:tabLst>
              <a:defRPr sz="2000" b="1">
                <a:solidFill>
                  <a:srgbClr val="000099"/>
                </a:solidFill>
                <a:latin typeface="Arial" charset="0"/>
              </a:defRPr>
            </a:lvl1pPr>
            <a:lvl2pPr marL="119063" indent="-119063" eaLnBrk="0" hangingPunct="0">
              <a:spcBef>
                <a:spcPct val="20000"/>
              </a:spcBef>
              <a:buChar char="–"/>
              <a:tabLst>
                <a:tab pos="1314450" algn="dec"/>
                <a:tab pos="2001838" algn="dec"/>
                <a:tab pos="2689225" algn="dec"/>
              </a:tabLst>
              <a:defRPr sz="16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 New Roman" pitchFamily="18" charset="0"/>
              <a:buChar char="−"/>
              <a:tabLst>
                <a:tab pos="1314450" algn="dec"/>
                <a:tab pos="2001838" algn="dec"/>
                <a:tab pos="2689225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1314450" algn="dec"/>
                <a:tab pos="2001838" algn="dec"/>
                <a:tab pos="2689225" algn="dec"/>
              </a:tabLst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1314450" algn="dec"/>
                <a:tab pos="2001838" algn="dec"/>
                <a:tab pos="2689225" algn="dec"/>
              </a:tabLst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14450" algn="dec"/>
                <a:tab pos="2001838" algn="dec"/>
                <a:tab pos="2689225" algn="dec"/>
              </a:tabLs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14450" algn="dec"/>
                <a:tab pos="2001838" algn="dec"/>
                <a:tab pos="2689225" algn="dec"/>
              </a:tabLs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14450" algn="dec"/>
                <a:tab pos="2001838" algn="dec"/>
                <a:tab pos="2689225" algn="dec"/>
              </a:tabLs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14450" algn="dec"/>
                <a:tab pos="2001838" algn="dec"/>
                <a:tab pos="2689225" algn="dec"/>
              </a:tabLs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ctr" eaLnBrk="1" hangingPunct="1">
              <a:spcBef>
                <a:spcPct val="0"/>
              </a:spcBef>
              <a:buNone/>
            </a:pPr>
            <a:r>
              <a:rPr lang="en-US" altLang="en-US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endParaRPr lang="en-US" altLang="en-US" sz="1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endParaRPr lang="en-US" altLang="en-US" sz="1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eaLnBrk="1" hangingPunct="1">
              <a:spcBef>
                <a:spcPct val="0"/>
              </a:spcBef>
              <a:buNone/>
            </a:pPr>
            <a:r>
              <a:rPr lang="en-US" altLang="en-US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End-user payoff/expected operational value/new capability: </a:t>
            </a:r>
            <a:r>
              <a:rPr lang="en-US" altLang="en-US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 outcomes or benefits that end-users, typically the Warfighter, would gain from employing the proposed technology. 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eaLnBrk="1" hangingPunct="1">
              <a:spcBef>
                <a:spcPct val="0"/>
              </a:spcBef>
              <a:buNone/>
              <a:defRPr/>
            </a:pPr>
            <a:r>
              <a:rPr lang="en-US" altLang="en-US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ual-Use (Commercial / Military) applications</a:t>
            </a:r>
            <a:r>
              <a:rPr lang="en-US" altLang="en-US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the technology solution: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Technology’s potential applications beyond the military domain in both commercial and military contexts.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48">
            <a:extLst>
              <a:ext uri="{FF2B5EF4-FFF2-40B4-BE49-F238E27FC236}">
                <a16:creationId xmlns:a16="http://schemas.microsoft.com/office/drawing/2014/main" id="{066C2FBC-18E8-48F7-9997-93A90E1B953B}"/>
              </a:ext>
            </a:extLst>
          </p:cNvPr>
          <p:cNvSpPr/>
          <p:nvPr/>
        </p:nvSpPr>
        <p:spPr bwMode="auto">
          <a:xfrm>
            <a:off x="521843" y="3779888"/>
            <a:ext cx="5525808" cy="27392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114300" indent="-114300" algn="ctr"/>
            <a:r>
              <a:rPr lang="en-US" altLang="en-US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and Technical Approach</a:t>
            </a:r>
            <a:endParaRPr 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-114300"/>
            <a:endParaRPr 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-114300"/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Readiness Level (TRL):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TRL scale ranges from 1-9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-114300"/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 Readiness Level (MRL):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MRL scale ranges from 1-10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-114300"/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Impact of your Solution?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potential impact of the proposed technology on addressing the identified problem.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Technical Approach?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 employed in developing the technology.</a:t>
            </a:r>
          </a:p>
          <a:p>
            <a:pPr marL="171450" indent="-171450">
              <a:buFontTx/>
              <a:buChar char="•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E5B6199-BA5B-45B9-9B7F-1ED4256E6221}"/>
              </a:ext>
            </a:extLst>
          </p:cNvPr>
          <p:cNvCxnSpPr>
            <a:cxnSpLocks/>
          </p:cNvCxnSpPr>
          <p:nvPr/>
        </p:nvCxnSpPr>
        <p:spPr>
          <a:xfrm>
            <a:off x="6083609" y="1385396"/>
            <a:ext cx="0" cy="5133703"/>
          </a:xfrm>
          <a:prstGeom prst="line">
            <a:avLst/>
          </a:prstGeom>
          <a:ln>
            <a:solidFill>
              <a:srgbClr val="1A3E6E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50FA99-C7D9-44CE-B9EC-1F617F9CA998}"/>
              </a:ext>
            </a:extLst>
          </p:cNvPr>
          <p:cNvCxnSpPr>
            <a:cxnSpLocks/>
          </p:cNvCxnSpPr>
          <p:nvPr/>
        </p:nvCxnSpPr>
        <p:spPr>
          <a:xfrm flipH="1">
            <a:off x="358848" y="3671397"/>
            <a:ext cx="11521440" cy="0"/>
          </a:xfrm>
          <a:prstGeom prst="line">
            <a:avLst/>
          </a:prstGeom>
          <a:ln>
            <a:solidFill>
              <a:srgbClr val="1A3E6E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EF2CCAB-06F1-47B1-95E3-3DCF5E977CF0}"/>
              </a:ext>
            </a:extLst>
          </p:cNvPr>
          <p:cNvCxnSpPr>
            <a:cxnSpLocks/>
          </p:cNvCxnSpPr>
          <p:nvPr/>
        </p:nvCxnSpPr>
        <p:spPr>
          <a:xfrm flipH="1">
            <a:off x="322889" y="1385396"/>
            <a:ext cx="11521440" cy="0"/>
          </a:xfrm>
          <a:prstGeom prst="line">
            <a:avLst/>
          </a:prstGeom>
          <a:ln>
            <a:solidFill>
              <a:srgbClr val="1A3E6E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21D89F7-5B62-4848-9435-4DE47FCF0370}"/>
              </a:ext>
            </a:extLst>
          </p:cNvPr>
          <p:cNvCxnSpPr>
            <a:cxnSpLocks/>
          </p:cNvCxnSpPr>
          <p:nvPr/>
        </p:nvCxnSpPr>
        <p:spPr>
          <a:xfrm flipH="1">
            <a:off x="358848" y="1320081"/>
            <a:ext cx="11485481" cy="0"/>
          </a:xfrm>
          <a:prstGeom prst="line">
            <a:avLst/>
          </a:prstGeom>
          <a:ln w="19050">
            <a:solidFill>
              <a:srgbClr val="D02127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EEBAA119-516F-4DA7-A356-DEE1BA2A9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43" y="458790"/>
            <a:ext cx="1550535" cy="807403"/>
          </a:xfrm>
          <a:prstGeom prst="rect">
            <a:avLst/>
          </a:prstGeom>
        </p:spPr>
      </p:pic>
      <p:sp>
        <p:nvSpPr>
          <p:cNvPr id="20" name="Title 17">
            <a:extLst>
              <a:ext uri="{FF2B5EF4-FFF2-40B4-BE49-F238E27FC236}">
                <a16:creationId xmlns:a16="http://schemas.microsoft.com/office/drawing/2014/main" id="{EE25703B-0D76-4EDB-9A80-AFE35C9B494C}"/>
              </a:ext>
            </a:extLst>
          </p:cNvPr>
          <p:cNvSpPr txBox="1">
            <a:spLocks/>
          </p:cNvSpPr>
          <p:nvPr/>
        </p:nvSpPr>
        <p:spPr>
          <a:xfrm>
            <a:off x="3636814" y="313409"/>
            <a:ext cx="4918367" cy="102870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91440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SCOUT CARD: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Capability Name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87A475C-C9B5-43AF-ACB0-90C455D9579F}"/>
              </a:ext>
            </a:extLst>
          </p:cNvPr>
          <p:cNvSpPr>
            <a:spLocks/>
          </p:cNvSpPr>
          <p:nvPr/>
        </p:nvSpPr>
        <p:spPr>
          <a:xfrm>
            <a:off x="7931986" y="406792"/>
            <a:ext cx="1758770" cy="732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85000"/>
              </a:lnSpc>
              <a:spcBef>
                <a:spcPts val="301"/>
              </a:spcBef>
              <a:defRPr/>
            </a:pPr>
            <a:r>
              <a:rPr lang="en-US" alt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 Logo</a:t>
            </a:r>
          </a:p>
          <a:p>
            <a:pPr marL="0" lvl="1">
              <a:lnSpc>
                <a:spcPct val="85000"/>
              </a:lnSpc>
              <a:spcBef>
                <a:spcPts val="301"/>
              </a:spcBef>
              <a:defRPr/>
            </a:pPr>
            <a:endParaRPr lang="en-US" alt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>
              <a:lnSpc>
                <a:spcPct val="85000"/>
              </a:lnSpc>
              <a:spcBef>
                <a:spcPts val="301"/>
              </a:spcBef>
              <a:defRPr/>
            </a:pPr>
            <a:endParaRPr lang="en-US" alt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>
              <a:lnSpc>
                <a:spcPct val="85000"/>
              </a:lnSpc>
              <a:spcBef>
                <a:spcPts val="301"/>
              </a:spcBef>
              <a:defRPr/>
            </a:pPr>
            <a:endParaRPr lang="en-US" alt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77FD44A-0678-4859-B210-47DBCCA94A85}"/>
              </a:ext>
            </a:extLst>
          </p:cNvPr>
          <p:cNvSpPr>
            <a:spLocks/>
          </p:cNvSpPr>
          <p:nvPr/>
        </p:nvSpPr>
        <p:spPr>
          <a:xfrm>
            <a:off x="9822731" y="406792"/>
            <a:ext cx="1991805" cy="901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85000"/>
              </a:lnSpc>
              <a:spcBef>
                <a:spcPts val="301"/>
              </a:spcBef>
              <a:defRPr/>
            </a:pPr>
            <a:r>
              <a:rPr lang="en-US" alt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Company</a:t>
            </a:r>
          </a:p>
          <a:p>
            <a:pPr marL="0" lvl="1" algn="ctr">
              <a:lnSpc>
                <a:spcPct val="85000"/>
              </a:lnSpc>
              <a:spcBef>
                <a:spcPts val="301"/>
              </a:spcBef>
              <a:defRPr/>
            </a:pPr>
            <a:r>
              <a:rPr lang="en-US" alt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POC: name/phone/email</a:t>
            </a:r>
          </a:p>
          <a:p>
            <a:pPr marL="0" lvl="1">
              <a:lnSpc>
                <a:spcPct val="85000"/>
              </a:lnSpc>
              <a:spcBef>
                <a:spcPts val="301"/>
              </a:spcBef>
              <a:defRPr/>
            </a:pPr>
            <a:endParaRPr lang="en-US" alt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>
              <a:lnSpc>
                <a:spcPct val="85000"/>
              </a:lnSpc>
              <a:spcBef>
                <a:spcPts val="301"/>
              </a:spcBef>
              <a:defRPr/>
            </a:pPr>
            <a:endParaRPr lang="en-US" alt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>
              <a:lnSpc>
                <a:spcPct val="85000"/>
              </a:lnSpc>
              <a:spcBef>
                <a:spcPts val="301"/>
              </a:spcBef>
              <a:defRPr/>
            </a:pPr>
            <a:endParaRPr lang="en-US" alt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950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5C58DE3E083A40B607E54A12001FBF" ma:contentTypeVersion="13" ma:contentTypeDescription="Create a new document." ma:contentTypeScope="" ma:versionID="afb6eef1873ddcd298b18549f94faf32">
  <xsd:schema xmlns:xsd="http://www.w3.org/2001/XMLSchema" xmlns:xs="http://www.w3.org/2001/XMLSchema" xmlns:p="http://schemas.microsoft.com/office/2006/metadata/properties" xmlns:ns2="2ded4fee-5978-4dc9-84d3-e5fe4f4eb0a0" xmlns:ns3="2f6ce1d4-4367-4604-a163-a5d6378e16b4" targetNamespace="http://schemas.microsoft.com/office/2006/metadata/properties" ma:root="true" ma:fieldsID="904f04fbe4aa859faca3d65b66d9312a" ns2:_="" ns3:_="">
    <xsd:import namespace="2ded4fee-5978-4dc9-84d3-e5fe4f4eb0a0"/>
    <xsd:import namespace="2f6ce1d4-4367-4604-a163-a5d6378e16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ed4fee-5978-4dc9-84d3-e5fe4f4eb0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81c7229-54c7-4046-8dbd-e53ecf1387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6ce1d4-4367-4604-a163-a5d6378e16b4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c9b353d-bd08-4439-b808-034a222bd3ab}" ma:internalName="TaxCatchAll" ma:showField="CatchAllData" ma:web="2f6ce1d4-4367-4604-a163-a5d6378e16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f6ce1d4-4367-4604-a163-a5d6378e16b4"/>
    <lcf76f155ced4ddcb4097134ff3c332f xmlns="2ded4fee-5978-4dc9-84d3-e5fe4f4eb0a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B9BE20D-1302-426D-BD90-C6422FDCB8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ed4fee-5978-4dc9-84d3-e5fe4f4eb0a0"/>
    <ds:schemaRef ds:uri="2f6ce1d4-4367-4604-a163-a5d6378e16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E84DA9-4D4D-4C2F-890C-EF4C6FBC31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009C25-7724-48A2-A073-39A98C3CEC4F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2ded4fee-5978-4dc9-84d3-e5fe4f4eb0a0"/>
    <ds:schemaRef ds:uri="http://purl.org/dc/dcmitype/"/>
    <ds:schemaRef ds:uri="http://schemas.microsoft.com/office/infopath/2007/PartnerControls"/>
    <ds:schemaRef ds:uri="2f6ce1d4-4367-4604-a163-a5d6378e16b4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219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Jaycie Beam</dc:creator>
  <cp:lastModifiedBy>Jaycie Beam</cp:lastModifiedBy>
  <cp:revision>1</cp:revision>
  <dcterms:created xsi:type="dcterms:W3CDTF">2025-05-14T12:49:16Z</dcterms:created>
  <dcterms:modified xsi:type="dcterms:W3CDTF">2025-05-14T12:53:41Z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0x0101008C5C58DE3E083A40B607E54A12001FBF</vt:lpwstr>
  </property>
</Properties>
</file>